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B285-121B-86A1-84D4-CE67EAA3C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8318F-2D98-8CAF-237C-B0A4D54A3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6DFDC-B838-0F58-C523-873BBA59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8EB2A-A1AE-4534-9CF0-1E9C35E4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4773-DDA5-15C9-8E09-3A8A5852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6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9ACE-1276-9F7F-AF85-BCF14B3C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AC0FC-0680-4B31-E9C3-87A824DC2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11656-8ED3-7EF7-56D3-91716E42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7F8A-63BF-6444-16FC-9ABF466F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99DC8-9598-9603-3719-6BF731DC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5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1C291C-305C-739A-33B1-D5EACAE29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1DE0E-0001-A374-5CB5-80C045811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77162-D8BC-CB32-D69C-494325AF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C1888-08EE-9B60-1782-09D3CA33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68D6D-8C6B-4C3E-1700-67586309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34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DE8E-0960-D3B0-3A5E-1A271442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8DE61-B387-8601-3DEE-52D6320B2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5E579-57B2-A7F0-EE14-DD19018FA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A1DD5-A0A8-35DA-C85C-351E1303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F0E2-AA14-05A1-EC88-6F4F540C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9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F394-9C0B-BB81-EC65-B7F05324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5616C-4DEA-1BAD-68E4-ABB035C41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E05DF-9B68-46CC-74BA-708E68AA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D02A9-CCBC-0C00-7653-6E93FC6E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96138-3E4C-83D8-A844-D650EA0F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9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F507-B08C-BF9E-1AEB-E116BB9F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9B79-FAA6-18C8-756D-254932DEF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4B8E4-F325-CA7E-D494-5B44BFFAC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B5A7A-7909-1A3B-1E56-E0F49C5D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B9FD6-EDB2-8D07-B542-70B4194A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20CB0-366B-EC64-DFF1-DCE856CE3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79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6888-132D-FAA6-C5F2-979A40A8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3CE5A-07AD-C8F7-060A-84BDA260C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B26FA-4B28-0021-3E31-359FB2C5A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401B7-0F83-920E-C71B-5D5B57246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E7ADA-B6AE-6C21-E4C8-93603FEF6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1D9527-FFA2-44B9-1AE0-522A25AA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9B3292-4279-4996-80A9-78C1137AC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D2D79-AB89-CAF9-342B-D24D62B5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7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06DC-C861-7E28-B076-A4C994F4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2C5CC-1347-ACEB-076D-DB44022A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276A1-F27D-845B-30E4-3FD41FCA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6A5DA-33AE-CD3F-D322-23AFB141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7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CDA445-4B5C-1C26-23D2-57B75DCC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07B95-EEF2-1ED7-3EFA-67B30E1A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6A0E1-9C31-84F6-9AF7-7DFC0D44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8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82EE-09ED-DA4A-3F9E-3A4ED6D6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41590-02D0-AD3B-3FEC-14A1CD6B9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7378F-79FE-FA77-E889-FEBE34E8D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34DA2-284E-76CB-ED7B-D9D4FB6F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94FD6-BB5B-81CB-9528-0BCA2531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0AFDB-9EFD-ECDE-0F4F-11C5D6A7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0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ED80-33C6-8911-6F6E-F16BDE2C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85B97-91E2-309D-83E2-F7E02F824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37407-0500-3E0D-569F-4977CF739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2B64A-FF96-420F-FAA4-2DF50349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20754-8C48-64DB-9BBA-5FC3384FF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9734A-2A09-B30A-5675-37CE4669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6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9AA7F-D293-050A-48CC-27E9668BB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D213D-8343-DBED-BA8A-DA2561647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64AAC-9023-E7F9-1ADE-CCFCC5B3A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8C82D-C573-4F6D-8926-E5961ED3861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F9A17-2873-5943-66F6-A68F937F2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A4AF3-6C80-2839-5797-D22CCE045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15B10-DA31-4E08-BC5D-E770326A1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6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94A6-CAA9-14B3-5012-A4AA8A9CB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sz="4000" dirty="0" err="1"/>
              <a:t>Geografski</a:t>
            </a:r>
            <a:r>
              <a:rPr lang="en-US" sz="4000" dirty="0"/>
              <a:t> </a:t>
            </a:r>
            <a:r>
              <a:rPr lang="en-US" sz="4000" dirty="0" err="1"/>
              <a:t>informacioni</a:t>
            </a:r>
            <a:r>
              <a:rPr lang="en-US" sz="4000" dirty="0"/>
              <a:t> </a:t>
            </a:r>
            <a:r>
              <a:rPr lang="en-US" sz="4000" dirty="0" err="1"/>
              <a:t>sistemi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 err="1"/>
              <a:t>Projekat</a:t>
            </a:r>
            <a:r>
              <a:rPr lang="en-US" sz="4000" dirty="0"/>
              <a:t> 1:OpenStreetMap &amp; </a:t>
            </a:r>
            <a:r>
              <a:rPr lang="en-US" sz="4000" dirty="0" err="1"/>
              <a:t>PostGIS</a:t>
            </a:r>
            <a:r>
              <a:rPr lang="en-US" sz="40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1E07C-C7EA-17E5-4A63-F58C0A56D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7466"/>
            <a:ext cx="9144000" cy="550333"/>
          </a:xfrm>
        </p:spPr>
        <p:txBody>
          <a:bodyPr/>
          <a:lstStyle/>
          <a:p>
            <a:r>
              <a:rPr lang="en-US" dirty="0"/>
              <a:t>Student: Jovan Krstic, 1511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571BDF6-ED17-4352-E1AA-B6D930A60317}"/>
              </a:ext>
            </a:extLst>
          </p:cNvPr>
          <p:cNvSpPr txBox="1">
            <a:spLocks/>
          </p:cNvSpPr>
          <p:nvPr/>
        </p:nvSpPr>
        <p:spPr>
          <a:xfrm>
            <a:off x="1439333" y="5735637"/>
            <a:ext cx="9144000" cy="55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</a:t>
            </a:r>
            <a:r>
              <a:rPr lang="sr-Latn-RS" dirty="0"/>
              <a:t>š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58FA-2CFD-6B49-4864-3027ECFE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Po ulasku na stranicu GeoFabrik-a biramo region Evrope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DDA29-75D7-FE1F-B8DC-74A43383F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26" y="1825625"/>
            <a:ext cx="8496748" cy="4351338"/>
          </a:xfrm>
        </p:spPr>
      </p:pic>
    </p:spTree>
    <p:extLst>
      <p:ext uri="{BB962C8B-B14F-4D97-AF65-F5344CB8AC3E}">
        <p14:creationId xmlns:p14="http://schemas.microsoft.com/office/powerpoint/2010/main" val="28753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FE5C-89EB-B4AE-55F7-40A616A6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Nakon odabira Evrope iz liste regiona preuzimamo </a:t>
            </a:r>
            <a:r>
              <a:rPr lang="en-US" dirty="0"/>
              <a:t>Shapefile .</a:t>
            </a:r>
            <a:r>
              <a:rPr lang="en-US" dirty="0" err="1"/>
              <a:t>shp</a:t>
            </a:r>
            <a:r>
              <a:rPr lang="sr-Latn-RS" dirty="0"/>
              <a:t> za Srbiju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D2197-2957-E782-CE2B-04B6FB130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82" y="1825625"/>
            <a:ext cx="8459636" cy="4351338"/>
          </a:xfrm>
        </p:spPr>
      </p:pic>
    </p:spTree>
    <p:extLst>
      <p:ext uri="{BB962C8B-B14F-4D97-AF65-F5344CB8AC3E}">
        <p14:creationId xmlns:p14="http://schemas.microsoft.com/office/powerpoint/2010/main" val="196252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BE44-6912-9708-640A-01CE2E32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4302-5C4B-8DDF-66F6-945423E32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Nakon preuzimanja fajlova za region od interesa vrsimo instalaciju DBMS-a PostgreSQL i kreiramo bazu podtaka gisproba.</a:t>
            </a:r>
          </a:p>
          <a:p>
            <a:pPr marL="0" indent="0">
              <a:buNone/>
            </a:pPr>
            <a:r>
              <a:rPr lang="sr-Latn-R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7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E199-B1CD-C98C-8A84-9A615BE8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 kreiranje baze koristili smo alat pgAdmin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1902A8-CAED-45C3-A2F2-29F6DAFAF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85" y="1972186"/>
            <a:ext cx="6125430" cy="4058216"/>
          </a:xfrm>
        </p:spPr>
      </p:pic>
    </p:spTree>
    <p:extLst>
      <p:ext uri="{BB962C8B-B14F-4D97-AF65-F5344CB8AC3E}">
        <p14:creationId xmlns:p14="http://schemas.microsoft.com/office/powerpoint/2010/main" val="33377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E560-910D-4096-8DA0-19B91ABE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Nakon kriranja baze dodajemo extenziju za PostGIS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812D3-0478-545B-4E1B-19E48FD19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11" y="1825625"/>
            <a:ext cx="4596978" cy="4351338"/>
          </a:xfrm>
        </p:spPr>
      </p:pic>
    </p:spTree>
    <p:extLst>
      <p:ext uri="{BB962C8B-B14F-4D97-AF65-F5344CB8AC3E}">
        <p14:creationId xmlns:p14="http://schemas.microsoft.com/office/powerpoint/2010/main" val="419190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14D3-B140-C5D2-AEE1-86CA3CB9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Nakon dodavanja extenzije pokrecemo PostGIS Import Menager i vršimo konekciju sa kreiranom bazom kako bi izvršili učitavanje fajlova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A0CC5-3E5E-F48C-823E-210574217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59" y="2003425"/>
            <a:ext cx="3014481" cy="4351338"/>
          </a:xfrm>
        </p:spPr>
      </p:pic>
    </p:spTree>
    <p:extLst>
      <p:ext uri="{BB962C8B-B14F-4D97-AF65-F5344CB8AC3E}">
        <p14:creationId xmlns:p14="http://schemas.microsoft.com/office/powerpoint/2010/main" val="428776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999F-32D1-1106-D9C3-F04FAC70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Kada smo uspešno konektovani promalazimo preuzete shp fajlove i vršimo njihovo učitavanje u bazu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41AF52-5DB9-BC0F-F062-19FBE6C31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43" y="1825625"/>
            <a:ext cx="5466713" cy="4351338"/>
          </a:xfrm>
        </p:spPr>
      </p:pic>
    </p:spTree>
    <p:extLst>
      <p:ext uri="{BB962C8B-B14F-4D97-AF65-F5344CB8AC3E}">
        <p14:creationId xmlns:p14="http://schemas.microsoft.com/office/powerpoint/2010/main" val="1461941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2BDA-6FA3-C387-9FFB-7F685029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Kada su podaci ispravno učitani u bazi dobijamo tabele sa istim podacima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E5F3E-BB8C-B3BF-7A8A-1011A50AC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52" y="1825625"/>
            <a:ext cx="2679295" cy="4351338"/>
          </a:xfrm>
        </p:spPr>
      </p:pic>
    </p:spTree>
    <p:extLst>
      <p:ext uri="{BB962C8B-B14F-4D97-AF65-F5344CB8AC3E}">
        <p14:creationId xmlns:p14="http://schemas.microsoft.com/office/powerpoint/2010/main" val="81320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A04B-3FEC-7AEE-0E7F-1B81B6B3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Kako bi ove podatke iz baze mogli analizirati i vizuelno pregledati moramo izvršiti konekciju PostgreSQL baze sa programom QGIS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995D0-60F0-5DF4-6F57-2E7D30E58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68" y="1825625"/>
            <a:ext cx="3192864" cy="4351338"/>
          </a:xfrm>
        </p:spPr>
      </p:pic>
    </p:spTree>
    <p:extLst>
      <p:ext uri="{BB962C8B-B14F-4D97-AF65-F5344CB8AC3E}">
        <p14:creationId xmlns:p14="http://schemas.microsoft.com/office/powerpoint/2010/main" val="53645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1CF0-3A5E-E581-BE21-9DE047D0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Na ovom slajdu je prikazano kreiranje konekcije sa bazom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99856-F422-08F3-28DB-496F38ED6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95" y="1825625"/>
            <a:ext cx="3071209" cy="4351338"/>
          </a:xfrm>
        </p:spPr>
      </p:pic>
    </p:spTree>
    <p:extLst>
      <p:ext uri="{BB962C8B-B14F-4D97-AF65-F5344CB8AC3E}">
        <p14:creationId xmlns:p14="http://schemas.microsoft.com/office/powerpoint/2010/main" val="124804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9C23-6CC3-8035-9A43-07B573C4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Izvoz OpenStreetMap podataka preko HOT export tool-a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17648-99C8-BB79-0779-A512452A5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Kako bi demonstrirali i isprobali rad ovog alata morali smo kreirati nalog na web aplikaciji OpenStreetMap-a.</a:t>
            </a:r>
          </a:p>
          <a:p>
            <a:r>
              <a:rPr lang="sr-Latn-RS" dirty="0"/>
              <a:t>Nakon kreiranja naloga na osm mozemo pristupiti alatu HOT exportkorišćenjem istog.</a:t>
            </a:r>
          </a:p>
          <a:p>
            <a:r>
              <a:rPr lang="sr-Latn-RS" dirty="0"/>
              <a:t>Za demonstraciju rada odlučili smo se da izaberemo region Niša i okoline.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07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E18-4ED5-3413-4C5E-5D47226D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Nakon uspesne konekcije u programu mozemo videti podatke kao layere koje importujemo radi vizuelnog prikaza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31B94-B087-416B-2D57-D4516F51E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39" y="1886449"/>
            <a:ext cx="4096322" cy="4229690"/>
          </a:xfrm>
        </p:spPr>
      </p:pic>
    </p:spTree>
    <p:extLst>
      <p:ext uri="{BB962C8B-B14F-4D97-AF65-F5344CB8AC3E}">
        <p14:creationId xmlns:p14="http://schemas.microsoft.com/office/powerpoint/2010/main" val="169738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7B05-CE43-284B-BE3B-A31AA6F4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U slajdovima koji slede biće prikazane SQL upite koje smo izvrsavali pomoću DB Menagera u QGIS-u i prikazivali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60C59-31A6-B92A-B7F5-4D04345F4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694"/>
            <a:ext cx="10515600" cy="4019200"/>
          </a:xfrm>
        </p:spPr>
      </p:pic>
    </p:spTree>
    <p:extLst>
      <p:ext uri="{BB962C8B-B14F-4D97-AF65-F5344CB8AC3E}">
        <p14:creationId xmlns:p14="http://schemas.microsoft.com/office/powerpoint/2010/main" val="811914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3BDE-8D8A-57DA-1130-7A6BED23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SQL upit za prikaz svih industriskih objekata u Nišu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1CD4F-00CF-5064-38D2-5AF185C70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06" y="2337019"/>
            <a:ext cx="6954794" cy="38814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B54D18-41F8-CA19-9833-F0969E1D5721}"/>
              </a:ext>
            </a:extLst>
          </p:cNvPr>
          <p:cNvSpPr txBox="1"/>
          <p:nvPr/>
        </p:nvSpPr>
        <p:spPr>
          <a:xfrm>
            <a:off x="6604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 </a:t>
            </a:r>
            <a:r>
              <a:rPr lang="en-US" dirty="0" err="1"/>
              <a:t>a.gid</a:t>
            </a:r>
            <a:r>
              <a:rPr lang="en-US" dirty="0"/>
              <a:t>, </a:t>
            </a:r>
            <a:r>
              <a:rPr lang="en-US" dirty="0" err="1"/>
              <a:t>a.osm_id</a:t>
            </a:r>
            <a:r>
              <a:rPr lang="en-US" dirty="0"/>
              <a:t>, </a:t>
            </a:r>
            <a:r>
              <a:rPr lang="en-US" dirty="0" err="1"/>
              <a:t>a.code</a:t>
            </a:r>
            <a:r>
              <a:rPr lang="en-US" dirty="0"/>
              <a:t>, </a:t>
            </a:r>
            <a:r>
              <a:rPr lang="en-US" dirty="0" err="1"/>
              <a:t>a.fclass</a:t>
            </a:r>
            <a:r>
              <a:rPr lang="en-US" dirty="0"/>
              <a:t>, a.name, </a:t>
            </a:r>
            <a:r>
              <a:rPr lang="en-US" dirty="0" err="1"/>
              <a:t>a.geom</a:t>
            </a:r>
            <a:r>
              <a:rPr lang="en-US" dirty="0"/>
              <a:t>  from gis_osm_buildings_a_free_1 a, gis_osm_places_a_free_1 b where </a:t>
            </a:r>
            <a:r>
              <a:rPr lang="en-US" dirty="0" err="1"/>
              <a:t>st_within</a:t>
            </a:r>
            <a:r>
              <a:rPr lang="en-US" dirty="0"/>
              <a:t>(</a:t>
            </a:r>
            <a:r>
              <a:rPr lang="en-US" dirty="0" err="1"/>
              <a:t>a.geom</a:t>
            </a:r>
            <a:r>
              <a:rPr lang="en-US" dirty="0"/>
              <a:t>, </a:t>
            </a:r>
            <a:r>
              <a:rPr lang="en-US" dirty="0" err="1"/>
              <a:t>b.geom</a:t>
            </a:r>
            <a:r>
              <a:rPr lang="en-US" dirty="0"/>
              <a:t>) and </a:t>
            </a:r>
            <a:r>
              <a:rPr lang="en-US" dirty="0" err="1"/>
              <a:t>a.type</a:t>
            </a:r>
            <a:r>
              <a:rPr lang="en-US" dirty="0"/>
              <a:t>='industrial' and b.name='</a:t>
            </a:r>
            <a:r>
              <a:rPr lang="sr-Cyrl-RS" dirty="0"/>
              <a:t>Ниш'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90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5E64-403A-B618-1109-04EB800E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Zelenom bojom je prikazan rezultet prethodnog sql upita.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E6AA6-A126-0955-ABA3-C731E750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86" y="1825625"/>
            <a:ext cx="7765027" cy="4351338"/>
          </a:xfrm>
        </p:spPr>
      </p:pic>
    </p:spTree>
    <p:extLst>
      <p:ext uri="{BB962C8B-B14F-4D97-AF65-F5344CB8AC3E}">
        <p14:creationId xmlns:p14="http://schemas.microsoft.com/office/powerpoint/2010/main" val="338156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C264-D23E-E267-41B1-9D7D74D8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SQL upit za prikaz svih industriskih objekata u blizini reke Dunav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DE75D-AA9A-C049-2B8D-99BF0378E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70" y="2410217"/>
            <a:ext cx="774199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3EAB8-FAC4-5326-C8B9-0672B5782943}"/>
              </a:ext>
            </a:extLst>
          </p:cNvPr>
          <p:cNvSpPr txBox="1"/>
          <p:nvPr/>
        </p:nvSpPr>
        <p:spPr>
          <a:xfrm>
            <a:off x="448733" y="1600200"/>
            <a:ext cx="11430000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a.gid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a.osm_id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a.code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a.fclass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a.name,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a.geom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from gis_osm_buildings_a_free_1 a, gis_osm_waterways_free_1 b where 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st_distance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a.geom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b.geom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)&lt;0.01 and b.name='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Дунав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a.type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='industrial'</a:t>
            </a:r>
          </a:p>
        </p:txBody>
      </p:sp>
    </p:spTree>
    <p:extLst>
      <p:ext uri="{BB962C8B-B14F-4D97-AF65-F5344CB8AC3E}">
        <p14:creationId xmlns:p14="http://schemas.microsoft.com/office/powerpoint/2010/main" val="104557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FC72-201B-9A64-A711-D73F473A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Zutom bojom su prikazani industriski objekti u blizini reke dunav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BC1EF-A295-51BA-D4A0-7118F1332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357"/>
            <a:ext cx="636693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65A300-A753-63D0-D4BA-7984B082D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33" y="1893357"/>
            <a:ext cx="5825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85E3-1368-194C-AA5C-975B5F30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SQL upit koj prikazuje samo deo toka reke Dunav koji prolazi kroz Beograd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398E2-06F8-3C5A-A3D5-1586F9EBD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26" y="2492064"/>
            <a:ext cx="7581808" cy="42679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5D898-BD6F-0A39-E1F0-94366F15372D}"/>
              </a:ext>
            </a:extLst>
          </p:cNvPr>
          <p:cNvSpPr txBox="1"/>
          <p:nvPr/>
        </p:nvSpPr>
        <p:spPr>
          <a:xfrm>
            <a:off x="330201" y="1845733"/>
            <a:ext cx="1153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select  a.gid, a.osm_id, a.code, a.fclass, a.name, a.geom  from gis_osm_waterways_free_1 a, gis_osm_places_a_free_1  b where  st_INTERSECTS(a.geom, b.geom) and a.name='</a:t>
            </a:r>
            <a:r>
              <a:rPr lang="sr-Cyrl-RS"/>
              <a:t>Дунав' </a:t>
            </a:r>
            <a:r>
              <a:rPr lang="en-US"/>
              <a:t>and b.name='</a:t>
            </a:r>
            <a:r>
              <a:rPr lang="sr-Cyrl-RS"/>
              <a:t>Београд'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3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0D0B-FCDC-32F1-1267-43F59428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Plavom bojom je prikazan deo toka reke Dunav koji prolazi kroz Beograd 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87D7893-FAAA-5EDD-BABD-48EA1BF56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98133"/>
            <a:ext cx="6096000" cy="436033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AB76A9-08D6-78EE-7BAF-02A56072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98133"/>
            <a:ext cx="6095999" cy="436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37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9D22-1083-6AA3-AFE4-81D61269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SQL upit koji prikazuje objekte u blizini toka reke Nišave samo na području grada Niša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CD64E-60B5-7D93-5CEA-DBDC80A12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06" y="2711432"/>
            <a:ext cx="7257988" cy="40523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94C4C0-834E-56B3-CA13-F82CD983B6AB}"/>
              </a:ext>
            </a:extLst>
          </p:cNvPr>
          <p:cNvSpPr txBox="1"/>
          <p:nvPr/>
        </p:nvSpPr>
        <p:spPr>
          <a:xfrm>
            <a:off x="313266" y="1879600"/>
            <a:ext cx="11802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 </a:t>
            </a:r>
            <a:r>
              <a:rPr lang="en-US" dirty="0" err="1"/>
              <a:t>c.gid</a:t>
            </a:r>
            <a:r>
              <a:rPr lang="en-US" dirty="0"/>
              <a:t>, </a:t>
            </a:r>
            <a:r>
              <a:rPr lang="en-US" dirty="0" err="1"/>
              <a:t>c.type</a:t>
            </a:r>
            <a:r>
              <a:rPr lang="en-US" dirty="0"/>
              <a:t>, </a:t>
            </a:r>
            <a:r>
              <a:rPr lang="en-US" dirty="0" err="1"/>
              <a:t>c.osm_id</a:t>
            </a:r>
            <a:r>
              <a:rPr lang="en-US" dirty="0"/>
              <a:t>, </a:t>
            </a:r>
            <a:r>
              <a:rPr lang="en-US" dirty="0" err="1"/>
              <a:t>c.code</a:t>
            </a:r>
            <a:r>
              <a:rPr lang="en-US" dirty="0"/>
              <a:t>, </a:t>
            </a:r>
            <a:r>
              <a:rPr lang="en-US" dirty="0" err="1"/>
              <a:t>c.fclass</a:t>
            </a:r>
            <a:r>
              <a:rPr lang="en-US" dirty="0"/>
              <a:t>, c.name, </a:t>
            </a:r>
            <a:r>
              <a:rPr lang="en-US" dirty="0" err="1"/>
              <a:t>c.geom</a:t>
            </a:r>
            <a:r>
              <a:rPr lang="en-US" dirty="0"/>
              <a:t>  from gis_osm_waterways_free_1 a, gis_osm_places_a_free_1  b, gis_osm_buildings_a_free_1 c where  </a:t>
            </a:r>
            <a:r>
              <a:rPr lang="en-US" dirty="0" err="1"/>
              <a:t>st_INTERSECTS</a:t>
            </a:r>
            <a:r>
              <a:rPr lang="en-US" dirty="0"/>
              <a:t>(</a:t>
            </a:r>
            <a:r>
              <a:rPr lang="en-US" dirty="0" err="1"/>
              <a:t>a.geom</a:t>
            </a:r>
            <a:r>
              <a:rPr lang="en-US" dirty="0"/>
              <a:t>, </a:t>
            </a:r>
            <a:r>
              <a:rPr lang="en-US" dirty="0" err="1"/>
              <a:t>b.geom</a:t>
            </a:r>
            <a:r>
              <a:rPr lang="en-US" dirty="0"/>
              <a:t>) and </a:t>
            </a:r>
            <a:r>
              <a:rPr lang="en-US" dirty="0" err="1"/>
              <a:t>st_Distance</a:t>
            </a:r>
            <a:r>
              <a:rPr lang="en-US" dirty="0"/>
              <a:t>(</a:t>
            </a:r>
            <a:r>
              <a:rPr lang="en-US" dirty="0" err="1"/>
              <a:t>a.geom</a:t>
            </a:r>
            <a:r>
              <a:rPr lang="en-US" dirty="0"/>
              <a:t>, </a:t>
            </a:r>
            <a:r>
              <a:rPr lang="en-US" dirty="0" err="1"/>
              <a:t>c.geom</a:t>
            </a:r>
            <a:r>
              <a:rPr lang="en-US" dirty="0"/>
              <a:t>)&lt;0.01 and a.name='</a:t>
            </a:r>
            <a:r>
              <a:rPr lang="sr-Cyrl-RS" dirty="0"/>
              <a:t>Нишава' </a:t>
            </a:r>
            <a:r>
              <a:rPr lang="en-US" dirty="0"/>
              <a:t>and b.name='</a:t>
            </a:r>
            <a:r>
              <a:rPr lang="sr-Cyrl-RS" dirty="0"/>
              <a:t>Ниш'</a:t>
            </a:r>
          </a:p>
        </p:txBody>
      </p:sp>
    </p:spTree>
    <p:extLst>
      <p:ext uri="{BB962C8B-B14F-4D97-AF65-F5344CB8AC3E}">
        <p14:creationId xmlns:p14="http://schemas.microsoft.com/office/powerpoint/2010/main" val="1458738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A139-91AF-5788-BE21-1225E510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Roze bojom mozemo videti objekte u blizini reke Nišave samo na delu njenog toka koji protiče kroz grad Niš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6F28F-3018-977F-115E-20572FF2D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774" y="1961092"/>
            <a:ext cx="8126452" cy="4351338"/>
          </a:xfrm>
        </p:spPr>
      </p:pic>
    </p:spTree>
    <p:extLst>
      <p:ext uri="{BB962C8B-B14F-4D97-AF65-F5344CB8AC3E}">
        <p14:creationId xmlns:p14="http://schemas.microsoft.com/office/powerpoint/2010/main" val="181077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3A29-D42A-5C8A-0B0B-6421C27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Pokretanje Alata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9A0F6-1DD6-D94F-C243-A251F7D4B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7334"/>
            <a:ext cx="10515600" cy="3770680"/>
          </a:xfrm>
        </p:spPr>
      </p:pic>
    </p:spTree>
    <p:extLst>
      <p:ext uri="{BB962C8B-B14F-4D97-AF65-F5344CB8AC3E}">
        <p14:creationId xmlns:p14="http://schemas.microsoft.com/office/powerpoint/2010/main" val="1554821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DE2A-0100-FD5C-B1BC-183E2CD6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SQL upit koji prikazuje mesta koja se granice sa opštinom Zemun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B9174-C4AE-7345-D570-433009CBA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63" y="2480204"/>
            <a:ext cx="7349873" cy="41139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802E9C-70C9-3740-F32B-F4FC29E224D3}"/>
              </a:ext>
            </a:extLst>
          </p:cNvPr>
          <p:cNvSpPr txBox="1"/>
          <p:nvPr/>
        </p:nvSpPr>
        <p:spPr>
          <a:xfrm>
            <a:off x="160867" y="1896533"/>
            <a:ext cx="1170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 </a:t>
            </a:r>
            <a:r>
              <a:rPr lang="en-US" dirty="0" err="1"/>
              <a:t>a.gid</a:t>
            </a:r>
            <a:r>
              <a:rPr lang="en-US" dirty="0"/>
              <a:t>, </a:t>
            </a:r>
            <a:r>
              <a:rPr lang="en-US" dirty="0" err="1"/>
              <a:t>a.osm_id</a:t>
            </a:r>
            <a:r>
              <a:rPr lang="en-US" dirty="0"/>
              <a:t>, </a:t>
            </a:r>
            <a:r>
              <a:rPr lang="en-US" dirty="0" err="1"/>
              <a:t>a.code</a:t>
            </a:r>
            <a:r>
              <a:rPr lang="en-US" dirty="0"/>
              <a:t>, </a:t>
            </a:r>
            <a:r>
              <a:rPr lang="en-US" dirty="0" err="1"/>
              <a:t>a.fclass</a:t>
            </a:r>
            <a:r>
              <a:rPr lang="en-US" dirty="0"/>
              <a:t>, a.name, </a:t>
            </a:r>
            <a:r>
              <a:rPr lang="en-US" dirty="0" err="1"/>
              <a:t>a.geom</a:t>
            </a:r>
            <a:r>
              <a:rPr lang="en-US" dirty="0"/>
              <a:t>  from gis_osm_places_a_free_1 a, gis_osm_places_a_free_1  b where  </a:t>
            </a:r>
            <a:r>
              <a:rPr lang="en-US" dirty="0" err="1"/>
              <a:t>st_touches</a:t>
            </a:r>
            <a:r>
              <a:rPr lang="en-US" dirty="0"/>
              <a:t>(</a:t>
            </a:r>
            <a:r>
              <a:rPr lang="en-US" dirty="0" err="1"/>
              <a:t>a.geom</a:t>
            </a:r>
            <a:r>
              <a:rPr lang="en-US" dirty="0"/>
              <a:t>, </a:t>
            </a:r>
            <a:r>
              <a:rPr lang="en-US" dirty="0" err="1"/>
              <a:t>b.geom</a:t>
            </a:r>
            <a:r>
              <a:rPr lang="en-US" dirty="0"/>
              <a:t>) and b.name='</a:t>
            </a:r>
            <a:r>
              <a:rPr lang="sr-Cyrl-RS" dirty="0"/>
              <a:t>Београд (Земун)'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54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F940-95BE-940C-9EAA-F10587C6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Maslinasto zelenom bojaom su prikazana mesta koja se graniče sa opstinom Zemun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3E0B17-9D64-7F3B-0D61-51F678E6E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85" y="1825625"/>
            <a:ext cx="7724029" cy="4351338"/>
          </a:xfrm>
        </p:spPr>
      </p:pic>
    </p:spTree>
    <p:extLst>
      <p:ext uri="{BB962C8B-B14F-4D97-AF65-F5344CB8AC3E}">
        <p14:creationId xmlns:p14="http://schemas.microsoft.com/office/powerpoint/2010/main" val="36668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0D77-2679-B09E-E02E-D0DC267B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509058"/>
            <a:ext cx="11768667" cy="1325563"/>
          </a:xfrm>
        </p:spPr>
        <p:txBody>
          <a:bodyPr>
            <a:noAutofit/>
          </a:bodyPr>
          <a:lstStyle/>
          <a:p>
            <a:pPr algn="ctr"/>
            <a:r>
              <a:rPr lang="sr-Latn-RS" sz="3600" dirty="0"/>
              <a:t>Nakon pokretanja selektujemo region na mapi koji nam je od interesa i dajemo neke osnovne podatke poput imena, kratkog opisa i projekta za koji su namenjeni podaci 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194DBD-7951-F265-652C-9A759A450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52" y="2375958"/>
            <a:ext cx="8135295" cy="4351338"/>
          </a:xfrm>
        </p:spPr>
      </p:pic>
    </p:spTree>
    <p:extLst>
      <p:ext uri="{BB962C8B-B14F-4D97-AF65-F5344CB8AC3E}">
        <p14:creationId xmlns:p14="http://schemas.microsoft.com/office/powerpoint/2010/main" val="405167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21AD-1B0F-F638-6D4F-8253A446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Zatim vršimo izbor formata fajlova koje zelimo izvesti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D6039-A917-1F49-88A0-EAEF7E556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68" y="1825625"/>
            <a:ext cx="5244064" cy="4351338"/>
          </a:xfrm>
        </p:spPr>
      </p:pic>
    </p:spTree>
    <p:extLst>
      <p:ext uri="{BB962C8B-B14F-4D97-AF65-F5344CB8AC3E}">
        <p14:creationId xmlns:p14="http://schemas.microsoft.com/office/powerpoint/2010/main" val="56417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19AC-3D41-62B4-904B-60E54A1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Po izboru formata vršimo izbor layera koje zelimo koristiti i izvesti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361AF-9014-F159-0C5D-A22C5A511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661" y="1825625"/>
            <a:ext cx="4468677" cy="4351338"/>
          </a:xfrm>
        </p:spPr>
      </p:pic>
    </p:spTree>
    <p:extLst>
      <p:ext uri="{BB962C8B-B14F-4D97-AF65-F5344CB8AC3E}">
        <p14:creationId xmlns:p14="http://schemas.microsoft.com/office/powerpoint/2010/main" val="289625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87D2-11FD-81EC-0280-EF5620EA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4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Kada smo odabrali sve željene podatke započinjemo pripremu fajlova za izvoz i preuzimanje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3CBAA3-A143-930E-9842-E04882E8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88" y="1825625"/>
            <a:ext cx="8379023" cy="4351338"/>
          </a:xfrm>
        </p:spPr>
      </p:pic>
    </p:spTree>
    <p:extLst>
      <p:ext uri="{BB962C8B-B14F-4D97-AF65-F5344CB8AC3E}">
        <p14:creationId xmlns:p14="http://schemas.microsoft.com/office/powerpoint/2010/main" val="155424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10F9-C85A-F662-8C2F-1CBF78CE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Nakon pripreme i izvoza fajlova iste možemo preuzeti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56BBCB-77D2-2159-A009-EB81F9C98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104" y="1825625"/>
            <a:ext cx="8053792" cy="4351338"/>
          </a:xfrm>
        </p:spPr>
      </p:pic>
    </p:spTree>
    <p:extLst>
      <p:ext uri="{BB962C8B-B14F-4D97-AF65-F5344CB8AC3E}">
        <p14:creationId xmlns:p14="http://schemas.microsoft.com/office/powerpoint/2010/main" val="347959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6CE9-F38C-9E74-3109-E34889AE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C8369-94A9-7F0C-D815-B97384BFE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Pored HOT export-a za dalji rad ćemo koristiti podatke izvezene pomocu GeoFabrik-a</a:t>
            </a:r>
          </a:p>
          <a:p>
            <a:r>
              <a:rPr lang="sr-Latn-RS" dirty="0"/>
              <a:t>Za razliku od HOT export-a GeoFabrik ne zahteva nikako kreiranje naloga, ali nedaje mogućnost preciznog izbora regiona.</a:t>
            </a:r>
          </a:p>
          <a:p>
            <a:r>
              <a:rPr lang="sr-Latn-RS" dirty="0"/>
              <a:t>Preko geo fabrika preuzecemo fajlove za ceo region srbije.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6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881</Words>
  <Application>Microsoft Office PowerPoint</Application>
  <PresentationFormat>Widescreen</PresentationFormat>
  <Paragraphs>44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Geografski informacioni sistemi  Projekat 1:OpenStreetMap &amp; PostGIS </vt:lpstr>
      <vt:lpstr>Izvoz OpenStreetMap podataka preko HOT export tool-a</vt:lpstr>
      <vt:lpstr>Pokretanje Alata</vt:lpstr>
      <vt:lpstr>Nakon pokretanja selektujemo region na mapi koji nam je od interesa i dajemo neke osnovne podatke poput imena, kratkog opisa i projekta za koji su namenjeni podaci </vt:lpstr>
      <vt:lpstr>Zatim vršimo izbor formata fajlova koje zelimo izvesti</vt:lpstr>
      <vt:lpstr>Po izboru formata vršimo izbor layera koje zelimo koristiti i izvesti</vt:lpstr>
      <vt:lpstr>Kada smo odabrali sve željene podatke započinjemo pripremu fajlova za izvoz i preuzimanje </vt:lpstr>
      <vt:lpstr>Nakon pripreme i izvoza fajlova iste možemo preuzeti</vt:lpstr>
      <vt:lpstr>PowerPoint Presentation</vt:lpstr>
      <vt:lpstr>Po ulasku na stranicu GeoFabrik-a biramo region Evrope </vt:lpstr>
      <vt:lpstr>Nakon odabira Evrope iz liste regiona preuzimamo Shapefile .shp za Srbiju</vt:lpstr>
      <vt:lpstr>PowerPoint Presentation</vt:lpstr>
      <vt:lpstr>Za kreiranje baze koristili smo alat pgAdmin 4</vt:lpstr>
      <vt:lpstr>Nakon kriranja baze dodajemo extenziju za PostGIS</vt:lpstr>
      <vt:lpstr>Nakon dodavanja extenzije pokrecemo PostGIS Import Menager i vršimo konekciju sa kreiranom bazom kako bi izvršili učitavanje fajlova</vt:lpstr>
      <vt:lpstr>Kada smo uspešno konektovani promalazimo preuzete shp fajlove i vršimo njihovo učitavanje u bazu </vt:lpstr>
      <vt:lpstr>Kada su podaci ispravno učitani u bazi dobijamo tabele sa istim podacima </vt:lpstr>
      <vt:lpstr>Kako bi ove podatke iz baze mogli analizirati i vizuelno pregledati moramo izvršiti konekciju PostgreSQL baze sa programom QGIS</vt:lpstr>
      <vt:lpstr>Na ovom slajdu je prikazano kreiranje konekcije sa bazom</vt:lpstr>
      <vt:lpstr>Nakon uspesne konekcije u programu mozemo videti podatke kao layere koje importujemo radi vizuelnog prikaza</vt:lpstr>
      <vt:lpstr>U slajdovima koji slede biće prikazane SQL upite koje smo izvrsavali pomoću DB Menagera u QGIS-u i prikazivali </vt:lpstr>
      <vt:lpstr>SQL upit za prikaz svih industriskih objekata u Nišu </vt:lpstr>
      <vt:lpstr>Zelenom bojom je prikazan rezultet prethodnog sql upita.</vt:lpstr>
      <vt:lpstr>SQL upit za prikaz svih industriskih objekata u blizini reke Dunav </vt:lpstr>
      <vt:lpstr>Zutom bojom su prikazani industriski objekti u blizini reke dunav</vt:lpstr>
      <vt:lpstr>SQL upit koj prikazuje samo deo toka reke Dunav koji prolazi kroz Beograd </vt:lpstr>
      <vt:lpstr>Plavom bojom je prikazan deo toka reke Dunav koji prolazi kroz Beograd </vt:lpstr>
      <vt:lpstr>SQL upit koji prikazuje objekte u blizini toka reke Nišave samo na području grada Niša</vt:lpstr>
      <vt:lpstr>Roze bojom mozemo videti objekte u blizini reke Nišave samo na delu njenog toka koji protiče kroz grad Niš</vt:lpstr>
      <vt:lpstr>SQL upit koji prikazuje mesta koja se granice sa opštinom Zemun</vt:lpstr>
      <vt:lpstr>Maslinasto zelenom bojaom su prikazana mesta koja se graniče sa opstinom Zemun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Geografski informacioni sistemi  Projekat 1:OpenStreetMap &amp; PostGIS </dc:title>
  <dc:creator>Jovan Krstic</dc:creator>
  <cp:lastModifiedBy>Jovan Krstic</cp:lastModifiedBy>
  <cp:revision>16</cp:revision>
  <dcterms:created xsi:type="dcterms:W3CDTF">2023-01-13T20:24:09Z</dcterms:created>
  <dcterms:modified xsi:type="dcterms:W3CDTF">2023-01-13T21:11:28Z</dcterms:modified>
</cp:coreProperties>
</file>